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ira Sans Bold" charset="1" panose="020B0803050000020004"/>
      <p:regular r:id="rId10"/>
    </p:embeddedFont>
    <p:embeddedFont>
      <p:font typeface="Fira Sans Bold Bold" charset="1" panose="020B0903050000020004"/>
      <p:regular r:id="rId11"/>
    </p:embeddedFont>
    <p:embeddedFont>
      <p:font typeface="Fira Sans Bold Italics" charset="1" panose="020B0803050000020004"/>
      <p:regular r:id="rId12"/>
    </p:embeddedFont>
    <p:embeddedFont>
      <p:font typeface="Fira Sans Bold Bold Italics" charset="1" panose="020B0903050000020004"/>
      <p:regular r:id="rId13"/>
    </p:embeddedFont>
    <p:embeddedFont>
      <p:font typeface="Fira Sans Light" charset="1" panose="020B0403050000020004"/>
      <p:regular r:id="rId14"/>
    </p:embeddedFont>
    <p:embeddedFont>
      <p:font typeface="Fira Sans Light Bold" charset="1" panose="020B0503050000020004"/>
      <p:regular r:id="rId15"/>
    </p:embeddedFont>
    <p:embeddedFont>
      <p:font typeface="Fira Sans Light Italics" charset="1" panose="020B0403050000020004"/>
      <p:regular r:id="rId16"/>
    </p:embeddedFont>
    <p:embeddedFont>
      <p:font typeface="Fira Sans Light Bold Italics" charset="1" panose="020B0503050000020004"/>
      <p:regular r:id="rId17"/>
    </p:embeddedFont>
    <p:embeddedFont>
      <p:font typeface="Fira Sans Medium" charset="1" panose="020B0603050000020004"/>
      <p:regular r:id="rId18"/>
    </p:embeddedFont>
    <p:embeddedFont>
      <p:font typeface="Fira Sans Medium Bold" charset="1" panose="020B0603050000020004"/>
      <p:regular r:id="rId19"/>
    </p:embeddedFont>
    <p:embeddedFont>
      <p:font typeface="Fira Sans Medium Italics" charset="1" panose="020B0603050000020004"/>
      <p:regular r:id="rId20"/>
    </p:embeddedFont>
    <p:embeddedFont>
      <p:font typeface="Fira Sans Medium Bold Italics" charset="1" panose="020B07030500000200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jpeg>
</file>

<file path=ppt/media/image3.png>
</file>

<file path=ppt/media/image4.png>
</file>

<file path=ppt/media/image5.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328902" y="2317173"/>
            <a:ext cx="7321033" cy="6340049"/>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12122944" y="7035126"/>
            <a:ext cx="4970154" cy="4304177"/>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12336342" y="5954842"/>
            <a:ext cx="2271679" cy="1967285"/>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8" id="8"/>
          <p:cNvGrpSpPr/>
          <p:nvPr/>
        </p:nvGrpSpPr>
        <p:grpSpPr>
          <a:xfrm rot="0">
            <a:off x="13737770" y="373605"/>
            <a:ext cx="3799619" cy="3290488"/>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0" id="10"/>
          <p:cNvGrpSpPr/>
          <p:nvPr/>
        </p:nvGrpSpPr>
        <p:grpSpPr>
          <a:xfrm rot="0">
            <a:off x="1028700" y="3369803"/>
            <a:ext cx="10202605" cy="4234790"/>
            <a:chOff x="0" y="0"/>
            <a:chExt cx="13603473" cy="5646386"/>
          </a:xfrm>
        </p:grpSpPr>
        <p:sp>
          <p:nvSpPr>
            <p:cNvPr name="TextBox 11" id="11"/>
            <p:cNvSpPr txBox="true"/>
            <p:nvPr/>
          </p:nvSpPr>
          <p:spPr>
            <a:xfrm rot="0">
              <a:off x="0" y="-9525"/>
              <a:ext cx="13603473" cy="4530725"/>
            </a:xfrm>
            <a:prstGeom prst="rect">
              <a:avLst/>
            </a:prstGeom>
          </p:spPr>
          <p:txBody>
            <a:bodyPr anchor="t" rtlCol="false" tIns="0" lIns="0" bIns="0" rIns="0">
              <a:spAutoFit/>
            </a:bodyPr>
            <a:lstStyle/>
            <a:p>
              <a:pPr>
                <a:lnSpc>
                  <a:spcPts val="6720"/>
                </a:lnSpc>
              </a:pPr>
              <a:r>
                <a:rPr lang="en-US" sz="5600">
                  <a:solidFill>
                    <a:srgbClr val="000000"/>
                  </a:solidFill>
                  <a:latin typeface="Fira Sans Bold"/>
                </a:rPr>
                <a:t>Bank Customer Segmentation with Affinity Propagation and Credit Risk Analysis  with Random Forest and ANN</a:t>
              </a:r>
            </a:p>
          </p:txBody>
        </p:sp>
        <p:sp>
          <p:nvSpPr>
            <p:cNvPr name="TextBox 12" id="12"/>
            <p:cNvSpPr txBox="true"/>
            <p:nvPr/>
          </p:nvSpPr>
          <p:spPr>
            <a:xfrm rot="0">
              <a:off x="0" y="4841206"/>
              <a:ext cx="13603473" cy="805180"/>
            </a:xfrm>
            <a:prstGeom prst="rect">
              <a:avLst/>
            </a:prstGeom>
          </p:spPr>
          <p:txBody>
            <a:bodyPr anchor="t" rtlCol="false" tIns="0" lIns="0" bIns="0" rIns="0">
              <a:spAutoFit/>
            </a:bodyPr>
            <a:lstStyle/>
            <a:p>
              <a:pPr>
                <a:lnSpc>
                  <a:spcPts val="5039"/>
                </a:lnSpc>
              </a:pPr>
              <a:r>
                <a:rPr lang="en-US" sz="3599">
                  <a:solidFill>
                    <a:srgbClr val="000000"/>
                  </a:solidFill>
                  <a:latin typeface="Fira Sans Light"/>
                </a:rPr>
                <a:t>Roma Rico Flores</a:t>
              </a:r>
            </a:p>
          </p:txBody>
        </p:sp>
      </p:grpSp>
      <p:grpSp>
        <p:nvGrpSpPr>
          <p:cNvPr name="Group 13" id="13"/>
          <p:cNvGrpSpPr/>
          <p:nvPr/>
        </p:nvGrpSpPr>
        <p:grpSpPr>
          <a:xfrm rot="0">
            <a:off x="1028700" y="684634"/>
            <a:ext cx="5196357" cy="1334214"/>
            <a:chOff x="0" y="0"/>
            <a:chExt cx="6928476" cy="1778953"/>
          </a:xfrm>
        </p:grpSpPr>
        <p:sp>
          <p:nvSpPr>
            <p:cNvPr name="Freeform 14" id="14"/>
            <p:cNvSpPr/>
            <p:nvPr/>
          </p:nvSpPr>
          <p:spPr>
            <a:xfrm flipH="false" flipV="false" rot="0">
              <a:off x="0" y="0"/>
              <a:ext cx="1778953" cy="1778953"/>
            </a:xfrm>
            <a:custGeom>
              <a:avLst/>
              <a:gdLst/>
              <a:ahLst/>
              <a:cxnLst/>
              <a:rect r="r" b="b" t="t" l="l"/>
              <a:pathLst>
                <a:path h="1778953" w="1778953">
                  <a:moveTo>
                    <a:pt x="0" y="0"/>
                  </a:moveTo>
                  <a:lnTo>
                    <a:pt x="1778953" y="0"/>
                  </a:lnTo>
                  <a:lnTo>
                    <a:pt x="1778953" y="1778953"/>
                  </a:lnTo>
                  <a:lnTo>
                    <a:pt x="0" y="1778953"/>
                  </a:lnTo>
                  <a:lnTo>
                    <a:pt x="0" y="0"/>
                  </a:lnTo>
                  <a:close/>
                </a:path>
              </a:pathLst>
            </a:custGeom>
            <a:blipFill>
              <a:blip r:embed="rId2"/>
              <a:stretch>
                <a:fillRect l="0" t="0" r="0" b="0"/>
              </a:stretch>
            </a:blipFill>
          </p:spPr>
        </p:sp>
        <p:sp>
          <p:nvSpPr>
            <p:cNvPr name="TextBox 15" id="15"/>
            <p:cNvSpPr txBox="true"/>
            <p:nvPr/>
          </p:nvSpPr>
          <p:spPr>
            <a:xfrm rot="0">
              <a:off x="2226810" y="572663"/>
              <a:ext cx="4701666" cy="576477"/>
            </a:xfrm>
            <a:prstGeom prst="rect">
              <a:avLst/>
            </a:prstGeom>
          </p:spPr>
          <p:txBody>
            <a:bodyPr anchor="t" rtlCol="false" tIns="0" lIns="0" bIns="0" rIns="0">
              <a:spAutoFit/>
            </a:bodyPr>
            <a:lstStyle/>
            <a:p>
              <a:pPr>
                <a:lnSpc>
                  <a:spcPts val="3654"/>
                </a:lnSpc>
                <a:spcBef>
                  <a:spcPct val="0"/>
                </a:spcBef>
              </a:pPr>
              <a:r>
                <a:rPr lang="en-US" sz="2610">
                  <a:solidFill>
                    <a:srgbClr val="000000"/>
                  </a:solidFill>
                  <a:latin typeface="Fira Sans Medium"/>
                </a:rPr>
                <a:t>University of Victoria</a:t>
              </a:r>
            </a:p>
          </p:txBody>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2828284"/>
            <a:ext cx="4460469" cy="2571750"/>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Project Pipeline</a:t>
            </a:r>
          </a:p>
        </p:txBody>
      </p:sp>
      <p:sp>
        <p:nvSpPr>
          <p:cNvPr name="TextBox 7" id="7"/>
          <p:cNvSpPr txBox="true"/>
          <p:nvPr/>
        </p:nvSpPr>
        <p:spPr>
          <a:xfrm rot="0">
            <a:off x="9858315" y="1455015"/>
            <a:ext cx="7058658" cy="556769"/>
          </a:xfrm>
          <a:prstGeom prst="rect">
            <a:avLst/>
          </a:prstGeom>
        </p:spPr>
        <p:txBody>
          <a:bodyPr anchor="t" rtlCol="false" tIns="0" lIns="0" bIns="0" rIns="0">
            <a:spAutoFit/>
          </a:bodyPr>
          <a:lstStyle/>
          <a:p>
            <a:pPr marL="698456" indent="-349228" lvl="1">
              <a:lnSpc>
                <a:spcPts val="4529"/>
              </a:lnSpc>
              <a:buFont typeface="Arial"/>
              <a:buChar char="•"/>
            </a:pPr>
            <a:r>
              <a:rPr lang="en-US" sz="3235">
                <a:solidFill>
                  <a:srgbClr val="F4F4F4"/>
                </a:solidFill>
                <a:latin typeface="Fira Sans Light"/>
              </a:rPr>
              <a:t>Introduction</a:t>
            </a:r>
          </a:p>
        </p:txBody>
      </p:sp>
      <p:sp>
        <p:nvSpPr>
          <p:cNvPr name="TextBox 8" id="8"/>
          <p:cNvSpPr txBox="true"/>
          <p:nvPr/>
        </p:nvSpPr>
        <p:spPr>
          <a:xfrm rot="0">
            <a:off x="9858315" y="2280230"/>
            <a:ext cx="7058658" cy="556769"/>
          </a:xfrm>
          <a:prstGeom prst="rect">
            <a:avLst/>
          </a:prstGeom>
        </p:spPr>
        <p:txBody>
          <a:bodyPr anchor="t" rtlCol="false" tIns="0" lIns="0" bIns="0" rIns="0">
            <a:spAutoFit/>
          </a:bodyPr>
          <a:lstStyle/>
          <a:p>
            <a:pPr marL="698456" indent="-349228" lvl="1">
              <a:lnSpc>
                <a:spcPts val="4529"/>
              </a:lnSpc>
              <a:buFont typeface="Arial"/>
              <a:buChar char="•"/>
            </a:pPr>
            <a:r>
              <a:rPr lang="en-US" sz="3235">
                <a:solidFill>
                  <a:srgbClr val="F4F4F4"/>
                </a:solidFill>
                <a:latin typeface="Fira Sans Light"/>
              </a:rPr>
              <a:t>Exploratory Data Analysis</a:t>
            </a:r>
          </a:p>
        </p:txBody>
      </p:sp>
      <p:sp>
        <p:nvSpPr>
          <p:cNvPr name="TextBox 9" id="9"/>
          <p:cNvSpPr txBox="true"/>
          <p:nvPr/>
        </p:nvSpPr>
        <p:spPr>
          <a:xfrm rot="0">
            <a:off x="9858315" y="3105446"/>
            <a:ext cx="7058658" cy="556769"/>
          </a:xfrm>
          <a:prstGeom prst="rect">
            <a:avLst/>
          </a:prstGeom>
        </p:spPr>
        <p:txBody>
          <a:bodyPr anchor="t" rtlCol="false" tIns="0" lIns="0" bIns="0" rIns="0">
            <a:spAutoFit/>
          </a:bodyPr>
          <a:lstStyle/>
          <a:p>
            <a:pPr marL="698456" indent="-349228" lvl="1">
              <a:lnSpc>
                <a:spcPts val="4529"/>
              </a:lnSpc>
              <a:buFont typeface="Arial"/>
              <a:buChar char="•"/>
            </a:pPr>
            <a:r>
              <a:rPr lang="en-US" sz="3235">
                <a:solidFill>
                  <a:srgbClr val="F4F4F4"/>
                </a:solidFill>
                <a:latin typeface="Fira Sans Light"/>
              </a:rPr>
              <a:t>Data Cleaning</a:t>
            </a:r>
          </a:p>
        </p:txBody>
      </p:sp>
      <p:sp>
        <p:nvSpPr>
          <p:cNvPr name="TextBox 10" id="10"/>
          <p:cNvSpPr txBox="true"/>
          <p:nvPr/>
        </p:nvSpPr>
        <p:spPr>
          <a:xfrm rot="0">
            <a:off x="9858315" y="3930661"/>
            <a:ext cx="7058658" cy="556769"/>
          </a:xfrm>
          <a:prstGeom prst="rect">
            <a:avLst/>
          </a:prstGeom>
        </p:spPr>
        <p:txBody>
          <a:bodyPr anchor="t" rtlCol="false" tIns="0" lIns="0" bIns="0" rIns="0">
            <a:spAutoFit/>
          </a:bodyPr>
          <a:lstStyle/>
          <a:p>
            <a:pPr marL="698456" indent="-349228" lvl="1">
              <a:lnSpc>
                <a:spcPts val="4529"/>
              </a:lnSpc>
              <a:buFont typeface="Arial"/>
              <a:buChar char="•"/>
            </a:pPr>
            <a:r>
              <a:rPr lang="en-US" sz="3235">
                <a:solidFill>
                  <a:srgbClr val="F4F4F4"/>
                </a:solidFill>
                <a:latin typeface="Fira Sans Light"/>
              </a:rPr>
              <a:t>Data Preparation</a:t>
            </a:r>
          </a:p>
        </p:txBody>
      </p:sp>
      <p:sp>
        <p:nvSpPr>
          <p:cNvPr name="TextBox 11" id="11"/>
          <p:cNvSpPr txBox="true"/>
          <p:nvPr/>
        </p:nvSpPr>
        <p:spPr>
          <a:xfrm rot="0">
            <a:off x="9858315" y="4750907"/>
            <a:ext cx="7058658" cy="1129033"/>
          </a:xfrm>
          <a:prstGeom prst="rect">
            <a:avLst/>
          </a:prstGeom>
        </p:spPr>
        <p:txBody>
          <a:bodyPr anchor="t" rtlCol="false" tIns="0" lIns="0" bIns="0" rIns="0">
            <a:spAutoFit/>
          </a:bodyPr>
          <a:lstStyle/>
          <a:p>
            <a:pPr marL="698456" indent="-349228" lvl="1">
              <a:lnSpc>
                <a:spcPts val="4529"/>
              </a:lnSpc>
              <a:buFont typeface="Arial"/>
              <a:buChar char="•"/>
            </a:pPr>
            <a:r>
              <a:rPr lang="en-US" sz="3235">
                <a:solidFill>
                  <a:srgbClr val="F4F4F4"/>
                </a:solidFill>
                <a:latin typeface="Fira Sans Light"/>
              </a:rPr>
              <a:t>Customer Segmentation by Affinity Propagation</a:t>
            </a:r>
          </a:p>
        </p:txBody>
      </p:sp>
      <p:sp>
        <p:nvSpPr>
          <p:cNvPr name="TextBox 12" id="12"/>
          <p:cNvSpPr txBox="true"/>
          <p:nvPr/>
        </p:nvSpPr>
        <p:spPr>
          <a:xfrm rot="0">
            <a:off x="9858315" y="6143418"/>
            <a:ext cx="7058658" cy="1129033"/>
          </a:xfrm>
          <a:prstGeom prst="rect">
            <a:avLst/>
          </a:prstGeom>
        </p:spPr>
        <p:txBody>
          <a:bodyPr anchor="t" rtlCol="false" tIns="0" lIns="0" bIns="0" rIns="0">
            <a:spAutoFit/>
          </a:bodyPr>
          <a:lstStyle/>
          <a:p>
            <a:pPr marL="698456" indent="-349228" lvl="1">
              <a:lnSpc>
                <a:spcPts val="4529"/>
              </a:lnSpc>
              <a:buFont typeface="Arial"/>
              <a:buChar char="•"/>
            </a:pPr>
            <a:r>
              <a:rPr lang="en-US" sz="3235">
                <a:solidFill>
                  <a:srgbClr val="F4F4F4"/>
                </a:solidFill>
                <a:latin typeface="Fira Sans Light"/>
              </a:rPr>
              <a:t>Credit Risk Prediction Modeling by Random Forest and ANN</a:t>
            </a:r>
          </a:p>
        </p:txBody>
      </p:sp>
      <p:sp>
        <p:nvSpPr>
          <p:cNvPr name="TextBox 13" id="13"/>
          <p:cNvSpPr txBox="true"/>
          <p:nvPr/>
        </p:nvSpPr>
        <p:spPr>
          <a:xfrm rot="0">
            <a:off x="9858315" y="7535887"/>
            <a:ext cx="7058658" cy="556769"/>
          </a:xfrm>
          <a:prstGeom prst="rect">
            <a:avLst/>
          </a:prstGeom>
        </p:spPr>
        <p:txBody>
          <a:bodyPr anchor="t" rtlCol="false" tIns="0" lIns="0" bIns="0" rIns="0">
            <a:spAutoFit/>
          </a:bodyPr>
          <a:lstStyle/>
          <a:p>
            <a:pPr marL="698456" indent="-349228" lvl="1">
              <a:lnSpc>
                <a:spcPts val="4529"/>
              </a:lnSpc>
              <a:buFont typeface="Arial"/>
              <a:buChar char="•"/>
            </a:pPr>
            <a:r>
              <a:rPr lang="en-US" sz="3235">
                <a:solidFill>
                  <a:srgbClr val="F4F4F4"/>
                </a:solidFill>
                <a:latin typeface="Fira Sans Light"/>
              </a:rPr>
              <a:t>Performance Evaluation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9859850" y="563974"/>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a:grpSpLocks noChangeAspect="true"/>
          </p:cNvGrpSpPr>
          <p:nvPr/>
        </p:nvGrpSpPr>
        <p:grpSpPr>
          <a:xfrm rot="0">
            <a:off x="10345997" y="2120110"/>
            <a:ext cx="7611546" cy="6591255"/>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4946" t="0" r="-14946" b="0"/>
              </a:stretch>
            </a:blipFill>
          </p:spPr>
        </p:sp>
      </p:grpSp>
      <p:grpSp>
        <p:nvGrpSpPr>
          <p:cNvPr name="Group 8" id="8"/>
          <p:cNvGrpSpPr/>
          <p:nvPr/>
        </p:nvGrpSpPr>
        <p:grpSpPr>
          <a:xfrm rot="0">
            <a:off x="1028700" y="1351021"/>
            <a:ext cx="9044781" cy="7153097"/>
            <a:chOff x="0" y="0"/>
            <a:chExt cx="12059708" cy="9537463"/>
          </a:xfrm>
        </p:grpSpPr>
        <p:sp>
          <p:nvSpPr>
            <p:cNvPr name="TextBox 9" id="9"/>
            <p:cNvSpPr txBox="true"/>
            <p:nvPr/>
          </p:nvSpPr>
          <p:spPr>
            <a:xfrm rot="0">
              <a:off x="0" y="0"/>
              <a:ext cx="12059708" cy="1621929"/>
            </a:xfrm>
            <a:prstGeom prst="rect">
              <a:avLst/>
            </a:prstGeom>
          </p:spPr>
          <p:txBody>
            <a:bodyPr anchor="t" rtlCol="false" tIns="0" lIns="0" bIns="0" rIns="0">
              <a:spAutoFit/>
            </a:bodyPr>
            <a:lstStyle/>
            <a:p>
              <a:pPr>
                <a:lnSpc>
                  <a:spcPts val="9649"/>
                </a:lnSpc>
                <a:spcBef>
                  <a:spcPct val="0"/>
                </a:spcBef>
              </a:pPr>
              <a:r>
                <a:rPr lang="en-US" sz="8040" spc="-80">
                  <a:solidFill>
                    <a:srgbClr val="000000"/>
                  </a:solidFill>
                  <a:latin typeface="Fira Sans Medium"/>
                </a:rPr>
                <a:t>Problem</a:t>
              </a:r>
            </a:p>
          </p:txBody>
        </p:sp>
        <p:sp>
          <p:nvSpPr>
            <p:cNvPr name="TextBox 10" id="10"/>
            <p:cNvSpPr txBox="true"/>
            <p:nvPr/>
          </p:nvSpPr>
          <p:spPr>
            <a:xfrm rot="0">
              <a:off x="0" y="1832729"/>
              <a:ext cx="10803970" cy="7704734"/>
            </a:xfrm>
            <a:prstGeom prst="rect">
              <a:avLst/>
            </a:prstGeom>
          </p:spPr>
          <p:txBody>
            <a:bodyPr anchor="t" rtlCol="false" tIns="0" lIns="0" bIns="0" rIns="0">
              <a:spAutoFit/>
            </a:bodyPr>
            <a:lstStyle/>
            <a:p>
              <a:pPr>
                <a:lnSpc>
                  <a:spcPts val="3311"/>
                </a:lnSpc>
              </a:pPr>
              <a:r>
                <a:rPr lang="en-US" sz="2365">
                  <a:solidFill>
                    <a:srgbClr val="000000"/>
                  </a:solidFill>
                  <a:latin typeface="Fira Sans Light"/>
                </a:rPr>
                <a:t>The problem this project aims to solve is the effective understanding and management of the diverse customer base and the associated credit risks in the banking industry. </a:t>
              </a:r>
            </a:p>
            <a:p>
              <a:pPr>
                <a:lnSpc>
                  <a:spcPts val="3311"/>
                </a:lnSpc>
              </a:pPr>
            </a:p>
            <a:p>
              <a:pPr>
                <a:lnSpc>
                  <a:spcPts val="3311"/>
                </a:lnSpc>
              </a:pPr>
              <a:r>
                <a:rPr lang="en-US" sz="2365">
                  <a:solidFill>
                    <a:srgbClr val="000000"/>
                  </a:solidFill>
                  <a:latin typeface="Fira Sans Light"/>
                </a:rPr>
                <a:t>By segmenting customers based on their characteristics and behaviours, banks can tailor their products and services to meet specific customer needs, improving customer satisfaction and retention.</a:t>
              </a:r>
            </a:p>
            <a:p>
              <a:pPr>
                <a:lnSpc>
                  <a:spcPts val="3311"/>
                </a:lnSpc>
              </a:pPr>
            </a:p>
            <a:p>
              <a:pPr algn="l">
                <a:lnSpc>
                  <a:spcPts val="3311"/>
                </a:lnSpc>
              </a:pPr>
              <a:r>
                <a:rPr lang="en-US" sz="2365">
                  <a:solidFill>
                    <a:srgbClr val="000000"/>
                  </a:solidFill>
                  <a:latin typeface="Fira Sans Light"/>
                </a:rPr>
                <a:t>Additionally, analyzing credit risk factors helps banks evaluate the likelihood of customers defaulting on loans or being unable to fulfill financial obligations, enabling informed lending decisions, risk management, and fraud detection to protect the financial stability of the institution.</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306086" y="4784384"/>
            <a:ext cx="4985461" cy="431743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3061137" y="7468788"/>
            <a:ext cx="3480308" cy="301396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6" id="6"/>
          <p:cNvGrpSpPr/>
          <p:nvPr/>
        </p:nvGrpSpPr>
        <p:grpSpPr>
          <a:xfrm rot="-10800000">
            <a:off x="2780085" y="4005595"/>
            <a:ext cx="1798578" cy="1557577"/>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8" id="8"/>
          <p:cNvGrpSpPr/>
          <p:nvPr/>
        </p:nvGrpSpPr>
        <p:grpSpPr>
          <a:xfrm rot="-10800000">
            <a:off x="300983" y="7795449"/>
            <a:ext cx="3378391" cy="2925703"/>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10" id="10"/>
          <p:cNvGrpSpPr/>
          <p:nvPr/>
        </p:nvGrpSpPr>
        <p:grpSpPr>
          <a:xfrm rot="0">
            <a:off x="8986898" y="7236382"/>
            <a:ext cx="8272402" cy="2021918"/>
            <a:chOff x="0" y="0"/>
            <a:chExt cx="11029869" cy="2695891"/>
          </a:xfrm>
        </p:grpSpPr>
        <p:sp>
          <p:nvSpPr>
            <p:cNvPr name="TextBox 11" id="11"/>
            <p:cNvSpPr txBox="true"/>
            <p:nvPr/>
          </p:nvSpPr>
          <p:spPr>
            <a:xfrm rot="0">
              <a:off x="0" y="-9525"/>
              <a:ext cx="11029869" cy="1457325"/>
            </a:xfrm>
            <a:prstGeom prst="rect">
              <a:avLst/>
            </a:prstGeom>
          </p:spPr>
          <p:txBody>
            <a:bodyPr anchor="t" rtlCol="false" tIns="0" lIns="0" bIns="0" rIns="0">
              <a:spAutoFit/>
            </a:bodyPr>
            <a:lstStyle/>
            <a:p>
              <a:pPr algn="r">
                <a:lnSpc>
                  <a:spcPts val="4320"/>
                </a:lnSpc>
              </a:pPr>
              <a:r>
                <a:rPr lang="en-US" sz="3600">
                  <a:solidFill>
                    <a:srgbClr val="000000"/>
                  </a:solidFill>
                  <a:latin typeface="Fira Sans Medium"/>
                </a:rPr>
                <a:t>University of California, Irvine </a:t>
              </a:r>
            </a:p>
            <a:p>
              <a:pPr algn="r">
                <a:lnSpc>
                  <a:spcPts val="4320"/>
                </a:lnSpc>
                <a:spcBef>
                  <a:spcPct val="0"/>
                </a:spcBef>
              </a:pPr>
              <a:r>
                <a:rPr lang="en-US" sz="3600">
                  <a:solidFill>
                    <a:srgbClr val="000000"/>
                  </a:solidFill>
                  <a:latin typeface="Fira Sans Medium"/>
                </a:rPr>
                <a:t>(UCI Machine Learning Repository)</a:t>
              </a:r>
            </a:p>
          </p:txBody>
        </p:sp>
        <p:sp>
          <p:nvSpPr>
            <p:cNvPr name="TextBox 12" id="12"/>
            <p:cNvSpPr txBox="true"/>
            <p:nvPr/>
          </p:nvSpPr>
          <p:spPr>
            <a:xfrm rot="0">
              <a:off x="0" y="1768217"/>
              <a:ext cx="11029869" cy="805180"/>
            </a:xfrm>
            <a:prstGeom prst="rect">
              <a:avLst/>
            </a:prstGeom>
          </p:spPr>
          <p:txBody>
            <a:bodyPr anchor="t" rtlCol="false" tIns="0" lIns="0" bIns="0" rIns="0">
              <a:spAutoFit/>
            </a:bodyPr>
            <a:lstStyle/>
            <a:p>
              <a:pPr algn="r">
                <a:lnSpc>
                  <a:spcPts val="5040"/>
                </a:lnSpc>
                <a:spcBef>
                  <a:spcPct val="0"/>
                </a:spcBef>
              </a:pPr>
              <a:r>
                <a:rPr lang="en-US" sz="3600">
                  <a:solidFill>
                    <a:srgbClr val="000000"/>
                  </a:solidFill>
                  <a:latin typeface="Fira Sans Light"/>
                </a:rPr>
                <a:t>Source</a:t>
              </a:r>
            </a:p>
          </p:txBody>
        </p:sp>
        <p:sp>
          <p:nvSpPr>
            <p:cNvPr name="AutoShape 13" id="13"/>
            <p:cNvSpPr/>
            <p:nvPr/>
          </p:nvSpPr>
          <p:spPr>
            <a:xfrm>
              <a:off x="0" y="2689541"/>
              <a:ext cx="11029869" cy="0"/>
            </a:xfrm>
            <a:prstGeom prst="line">
              <a:avLst/>
            </a:prstGeom>
            <a:ln cap="flat" w="12700">
              <a:solidFill>
                <a:srgbClr val="000000"/>
              </a:solidFill>
              <a:prstDash val="solid"/>
              <a:headEnd type="none" len="sm" w="sm"/>
              <a:tailEnd type="none" len="sm" w="sm"/>
            </a:ln>
          </p:spPr>
        </p:sp>
      </p:grpSp>
      <p:sp>
        <p:nvSpPr>
          <p:cNvPr name="Freeform 14" id="14"/>
          <p:cNvSpPr/>
          <p:nvPr/>
        </p:nvSpPr>
        <p:spPr>
          <a:xfrm flipH="false" flipV="false" rot="0">
            <a:off x="6448157" y="2704827"/>
            <a:ext cx="10811143" cy="3732283"/>
          </a:xfrm>
          <a:custGeom>
            <a:avLst/>
            <a:gdLst/>
            <a:ahLst/>
            <a:cxnLst/>
            <a:rect r="r" b="b" t="t" l="l"/>
            <a:pathLst>
              <a:path h="3732283" w="10811143">
                <a:moveTo>
                  <a:pt x="0" y="0"/>
                </a:moveTo>
                <a:lnTo>
                  <a:pt x="10811143" y="0"/>
                </a:lnTo>
                <a:lnTo>
                  <a:pt x="10811143" y="3732283"/>
                </a:lnTo>
                <a:lnTo>
                  <a:pt x="0" y="3732283"/>
                </a:lnTo>
                <a:lnTo>
                  <a:pt x="0" y="0"/>
                </a:lnTo>
                <a:close/>
              </a:path>
            </a:pathLst>
          </a:custGeom>
          <a:blipFill>
            <a:blip r:embed="rId2"/>
            <a:stretch>
              <a:fillRect l="0" t="0" r="0" b="0"/>
            </a:stretch>
          </a:blipFill>
        </p:spPr>
      </p:sp>
      <p:sp>
        <p:nvSpPr>
          <p:cNvPr name="TextBox 15" id="15"/>
          <p:cNvSpPr txBox="true"/>
          <p:nvPr/>
        </p:nvSpPr>
        <p:spPr>
          <a:xfrm rot="0">
            <a:off x="1028700" y="1028700"/>
            <a:ext cx="5512745"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Dataset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306086" y="4784384"/>
            <a:ext cx="4985461" cy="431743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3061137" y="7468788"/>
            <a:ext cx="3480308" cy="301396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6" id="6"/>
          <p:cNvGrpSpPr/>
          <p:nvPr/>
        </p:nvGrpSpPr>
        <p:grpSpPr>
          <a:xfrm rot="-10800000">
            <a:off x="2780085" y="4005595"/>
            <a:ext cx="1798578" cy="1557577"/>
            <a:chOff x="0" y="0"/>
            <a:chExt cx="3619627" cy="3134614"/>
          </a:xfrm>
        </p:grpSpPr>
        <p:sp>
          <p:nvSpPr>
            <p:cNvPr name="Freeform 7" id="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8" id="8"/>
          <p:cNvGrpSpPr/>
          <p:nvPr/>
        </p:nvGrpSpPr>
        <p:grpSpPr>
          <a:xfrm rot="-10800000">
            <a:off x="300983" y="7795449"/>
            <a:ext cx="3378391" cy="2925703"/>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Freeform 10" id="10"/>
          <p:cNvSpPr/>
          <p:nvPr/>
        </p:nvSpPr>
        <p:spPr>
          <a:xfrm flipH="false" flipV="false" rot="0">
            <a:off x="7032399" y="2468869"/>
            <a:ext cx="10226901" cy="5662628"/>
          </a:xfrm>
          <a:custGeom>
            <a:avLst/>
            <a:gdLst/>
            <a:ahLst/>
            <a:cxnLst/>
            <a:rect r="r" b="b" t="t" l="l"/>
            <a:pathLst>
              <a:path h="5662628" w="10226901">
                <a:moveTo>
                  <a:pt x="0" y="0"/>
                </a:moveTo>
                <a:lnTo>
                  <a:pt x="10226901" y="0"/>
                </a:lnTo>
                <a:lnTo>
                  <a:pt x="10226901" y="5662627"/>
                </a:lnTo>
                <a:lnTo>
                  <a:pt x="0" y="5662627"/>
                </a:lnTo>
                <a:lnTo>
                  <a:pt x="0" y="0"/>
                </a:lnTo>
                <a:close/>
              </a:path>
            </a:pathLst>
          </a:custGeom>
          <a:blipFill>
            <a:blip r:embed="rId2"/>
            <a:stretch>
              <a:fillRect l="0" t="0" r="0" b="0"/>
            </a:stretch>
          </a:blipFill>
        </p:spPr>
      </p:sp>
      <p:sp>
        <p:nvSpPr>
          <p:cNvPr name="TextBox 11" id="11"/>
          <p:cNvSpPr txBox="true"/>
          <p:nvPr/>
        </p:nvSpPr>
        <p:spPr>
          <a:xfrm rot="0">
            <a:off x="1028700" y="1028700"/>
            <a:ext cx="5512745" cy="1285875"/>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Attributes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1798163" y="5803579"/>
            <a:ext cx="7388722" cy="63986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4388041" y="430705"/>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a:grpSpLocks noChangeAspect="true"/>
          </p:cNvGrpSpPr>
          <p:nvPr/>
        </p:nvGrpSpPr>
        <p:grpSpPr>
          <a:xfrm rot="0">
            <a:off x="8839887" y="1698135"/>
            <a:ext cx="7957376" cy="6890729"/>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4987" t="0" r="-14987" b="0"/>
              </a:stretch>
            </a:blipFill>
          </p:spPr>
        </p:sp>
      </p:grpSp>
      <p:sp>
        <p:nvSpPr>
          <p:cNvPr name="TextBox 8" id="8"/>
          <p:cNvSpPr txBox="true"/>
          <p:nvPr/>
        </p:nvSpPr>
        <p:spPr>
          <a:xfrm rot="0">
            <a:off x="1028700" y="3069059"/>
            <a:ext cx="7548613" cy="6680835"/>
          </a:xfrm>
          <a:prstGeom prst="rect">
            <a:avLst/>
          </a:prstGeom>
        </p:spPr>
        <p:txBody>
          <a:bodyPr anchor="t" rtlCol="false" tIns="0" lIns="0" bIns="0" rIns="0">
            <a:spAutoFit/>
          </a:bodyPr>
          <a:lstStyle/>
          <a:p>
            <a:pPr>
              <a:lnSpc>
                <a:spcPts val="2940"/>
              </a:lnSpc>
            </a:pPr>
            <a:r>
              <a:rPr lang="en-US" sz="2100">
                <a:solidFill>
                  <a:srgbClr val="000000"/>
                </a:solidFill>
                <a:latin typeface="Fira Sans Light Bold"/>
              </a:rPr>
              <a:t>Advantages of Affinity Propagation:</a:t>
            </a:r>
          </a:p>
          <a:p>
            <a:pPr>
              <a:lnSpc>
                <a:spcPts val="2940"/>
              </a:lnSpc>
            </a:pPr>
          </a:p>
          <a:p>
            <a:pPr>
              <a:lnSpc>
                <a:spcPts val="2940"/>
              </a:lnSpc>
            </a:pPr>
            <a:r>
              <a:rPr lang="en-US" sz="2100">
                <a:solidFill>
                  <a:srgbClr val="000000"/>
                </a:solidFill>
                <a:latin typeface="Fira Sans Light Bold"/>
              </a:rPr>
              <a:t>Automatic Determination of Cluster Number</a:t>
            </a:r>
            <a:r>
              <a:rPr lang="en-US" sz="2100">
                <a:solidFill>
                  <a:srgbClr val="000000"/>
                </a:solidFill>
                <a:latin typeface="Fira Sans Light"/>
              </a:rPr>
              <a:t>: Affinity Propagation automatically determines the number of clusters based on the data, which can be beneficial when the optimal number of clusters is unknown or difficult to specify in advance.</a:t>
            </a:r>
          </a:p>
          <a:p>
            <a:pPr>
              <a:lnSpc>
                <a:spcPts val="2940"/>
              </a:lnSpc>
            </a:pPr>
          </a:p>
          <a:p>
            <a:pPr>
              <a:lnSpc>
                <a:spcPts val="2940"/>
              </a:lnSpc>
            </a:pPr>
            <a:r>
              <a:rPr lang="en-US" sz="2100">
                <a:solidFill>
                  <a:srgbClr val="000000"/>
                </a:solidFill>
                <a:latin typeface="Fira Sans Light Bold"/>
              </a:rPr>
              <a:t>Ability to Identify Exemplars</a:t>
            </a:r>
            <a:r>
              <a:rPr lang="en-US" sz="2100">
                <a:solidFill>
                  <a:srgbClr val="000000"/>
                </a:solidFill>
                <a:latin typeface="Fira Sans Light"/>
              </a:rPr>
              <a:t>: Affinity Propagation identifies exemplar points within each cluster, which can represent prototypical or representative members of the cluster. These exemplars can provide insights into the central tendencies or characteristic features of the clusters.</a:t>
            </a:r>
          </a:p>
          <a:p>
            <a:pPr>
              <a:lnSpc>
                <a:spcPts val="2940"/>
              </a:lnSpc>
            </a:pPr>
          </a:p>
          <a:p>
            <a:pPr>
              <a:lnSpc>
                <a:spcPts val="2940"/>
              </a:lnSpc>
            </a:pPr>
            <a:r>
              <a:rPr lang="en-US" sz="2100">
                <a:solidFill>
                  <a:srgbClr val="000000"/>
                </a:solidFill>
                <a:latin typeface="Fira Sans Light Bold"/>
              </a:rPr>
              <a:t>Suitable for Complex Data</a:t>
            </a:r>
            <a:r>
              <a:rPr lang="en-US" sz="2100">
                <a:solidFill>
                  <a:srgbClr val="000000"/>
                </a:solidFill>
                <a:latin typeface="Fira Sans Light"/>
              </a:rPr>
              <a:t>: Affinity Propagation can handle complex and non-linear relationships in the data. It can effectively cluster data with irregular shapes, overlapping clusters, and non-spherical distributions.</a:t>
            </a:r>
          </a:p>
        </p:txBody>
      </p:sp>
      <p:sp>
        <p:nvSpPr>
          <p:cNvPr name="TextBox 9" id="9"/>
          <p:cNvSpPr txBox="true"/>
          <p:nvPr/>
        </p:nvSpPr>
        <p:spPr>
          <a:xfrm rot="0">
            <a:off x="1028700" y="840885"/>
            <a:ext cx="9420106" cy="1704975"/>
          </a:xfrm>
          <a:prstGeom prst="rect">
            <a:avLst/>
          </a:prstGeom>
        </p:spPr>
        <p:txBody>
          <a:bodyPr anchor="t" rtlCol="false" tIns="0" lIns="0" bIns="0" rIns="0">
            <a:spAutoFit/>
          </a:bodyPr>
          <a:lstStyle/>
          <a:p>
            <a:pPr marL="0" indent="0" lvl="0">
              <a:lnSpc>
                <a:spcPts val="6720"/>
              </a:lnSpc>
              <a:spcBef>
                <a:spcPct val="0"/>
              </a:spcBef>
            </a:pPr>
            <a:r>
              <a:rPr lang="en-US" sz="5600" spc="-56">
                <a:solidFill>
                  <a:srgbClr val="000000"/>
                </a:solidFill>
                <a:latin typeface="Fira Sans Medium"/>
              </a:rPr>
              <a:t>Customer Segmentation via Affinity Propagation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11798163" y="5803579"/>
            <a:ext cx="7388722" cy="63986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14388041" y="430705"/>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a:grpSpLocks noChangeAspect="true"/>
          </p:cNvGrpSpPr>
          <p:nvPr/>
        </p:nvGrpSpPr>
        <p:grpSpPr>
          <a:xfrm rot="0">
            <a:off x="8839887" y="1698135"/>
            <a:ext cx="7957376" cy="6890729"/>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4987" t="0" r="-14987" b="0"/>
              </a:stretch>
            </a:blipFill>
          </p:spPr>
        </p:sp>
      </p:grpSp>
      <p:sp>
        <p:nvSpPr>
          <p:cNvPr name="TextBox 8" id="8"/>
          <p:cNvSpPr txBox="true"/>
          <p:nvPr/>
        </p:nvSpPr>
        <p:spPr>
          <a:xfrm rot="0">
            <a:off x="1028700" y="2883322"/>
            <a:ext cx="7548613" cy="7052310"/>
          </a:xfrm>
          <a:prstGeom prst="rect">
            <a:avLst/>
          </a:prstGeom>
        </p:spPr>
        <p:txBody>
          <a:bodyPr anchor="t" rtlCol="false" tIns="0" lIns="0" bIns="0" rIns="0">
            <a:spAutoFit/>
          </a:bodyPr>
          <a:lstStyle/>
          <a:p>
            <a:pPr>
              <a:lnSpc>
                <a:spcPts val="2940"/>
              </a:lnSpc>
            </a:pPr>
            <a:r>
              <a:rPr lang="en-US" sz="2100">
                <a:solidFill>
                  <a:srgbClr val="000000"/>
                </a:solidFill>
                <a:latin typeface="Fira Sans Light"/>
              </a:rPr>
              <a:t>After segmenting banking customers, analyzing credit risk within each segment is crucial to understand the risk profile and making informed decisions.</a:t>
            </a:r>
          </a:p>
          <a:p>
            <a:pPr>
              <a:lnSpc>
                <a:spcPts val="2940"/>
              </a:lnSpc>
            </a:pPr>
          </a:p>
          <a:p>
            <a:pPr>
              <a:lnSpc>
                <a:spcPts val="2940"/>
              </a:lnSpc>
            </a:pPr>
            <a:r>
              <a:rPr lang="en-US" sz="2100">
                <a:solidFill>
                  <a:srgbClr val="000000"/>
                </a:solidFill>
                <a:latin typeface="Fira Sans Light Bold"/>
              </a:rPr>
              <a:t>Random Forest</a:t>
            </a:r>
          </a:p>
          <a:p>
            <a:pPr>
              <a:lnSpc>
                <a:spcPts val="2940"/>
              </a:lnSpc>
            </a:pPr>
            <a:r>
              <a:rPr lang="en-US" sz="2100">
                <a:solidFill>
                  <a:srgbClr val="000000"/>
                </a:solidFill>
                <a:latin typeface="Fira Sans Light"/>
              </a:rPr>
              <a:t>Random Forest is an ensemble algorithm that consists of multiple decision trees. Each tree is trained on a random subset of the data, and the final prediction is determined by aggregating the predictions of all individual trees.</a:t>
            </a:r>
          </a:p>
          <a:p>
            <a:pPr>
              <a:lnSpc>
                <a:spcPts val="2940"/>
              </a:lnSpc>
            </a:pPr>
          </a:p>
          <a:p>
            <a:pPr>
              <a:lnSpc>
                <a:spcPts val="2940"/>
              </a:lnSpc>
            </a:pPr>
            <a:r>
              <a:rPr lang="en-US" sz="2100">
                <a:solidFill>
                  <a:srgbClr val="000000"/>
                </a:solidFill>
                <a:latin typeface="Fira Sans Light Bold"/>
              </a:rPr>
              <a:t>ANN</a:t>
            </a:r>
          </a:p>
          <a:p>
            <a:pPr>
              <a:lnSpc>
                <a:spcPts val="2940"/>
              </a:lnSpc>
            </a:pPr>
            <a:r>
              <a:rPr lang="en-US" sz="2100">
                <a:solidFill>
                  <a:srgbClr val="000000"/>
                </a:solidFill>
                <a:latin typeface="Fira Sans Light"/>
              </a:rPr>
              <a:t>ANN training process involves optimizing the model's weights and biases by minimizing a loss function. The backpropagation algorithm, combined with gradient descent or its variants, is typically used for this purpose. Optimizing the hyperparameters, such as learning rate and batch size would enhance training performance.</a:t>
            </a:r>
          </a:p>
          <a:p>
            <a:pPr>
              <a:lnSpc>
                <a:spcPts val="2940"/>
              </a:lnSpc>
            </a:pPr>
          </a:p>
          <a:p>
            <a:pPr>
              <a:lnSpc>
                <a:spcPts val="2940"/>
              </a:lnSpc>
            </a:pPr>
          </a:p>
        </p:txBody>
      </p:sp>
      <p:sp>
        <p:nvSpPr>
          <p:cNvPr name="TextBox 9" id="9"/>
          <p:cNvSpPr txBox="true"/>
          <p:nvPr/>
        </p:nvSpPr>
        <p:spPr>
          <a:xfrm rot="0">
            <a:off x="1028700" y="840885"/>
            <a:ext cx="9420106" cy="1704975"/>
          </a:xfrm>
          <a:prstGeom prst="rect">
            <a:avLst/>
          </a:prstGeom>
        </p:spPr>
        <p:txBody>
          <a:bodyPr anchor="t" rtlCol="false" tIns="0" lIns="0" bIns="0" rIns="0">
            <a:spAutoFit/>
          </a:bodyPr>
          <a:lstStyle/>
          <a:p>
            <a:pPr marL="0" indent="0" lvl="0">
              <a:lnSpc>
                <a:spcPts val="6720"/>
              </a:lnSpc>
              <a:spcBef>
                <a:spcPct val="0"/>
              </a:spcBef>
            </a:pPr>
            <a:r>
              <a:rPr lang="en-US" sz="5600" spc="-56">
                <a:solidFill>
                  <a:srgbClr val="000000"/>
                </a:solidFill>
                <a:latin typeface="Fira Sans Medium"/>
              </a:rPr>
              <a:t>Credit Risk Analysis via Random Forest and ANN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DAFlGckRifY</dc:identifier>
  <dcterms:modified xsi:type="dcterms:W3CDTF">2011-08-01T06:04:30Z</dcterms:modified>
  <cp:revision>1</cp:revision>
  <dc:title>BIDA407 - Finals Presentation</dc:title>
</cp:coreProperties>
</file>

<file path=docProps/thumbnail.jpeg>
</file>